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93" r:id="rId5"/>
    <p:sldId id="297" r:id="rId6"/>
    <p:sldId id="278" r:id="rId7"/>
    <p:sldId id="294" r:id="rId8"/>
    <p:sldId id="295" r:id="rId9"/>
    <p:sldId id="296" r:id="rId10"/>
    <p:sldId id="298" r:id="rId11"/>
    <p:sldId id="299" r:id="rId12"/>
    <p:sldId id="300" r:id="rId13"/>
    <p:sldId id="301" r:id="rId14"/>
    <p:sldId id="302" r:id="rId15"/>
    <p:sldId id="304" r:id="rId16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5220" autoAdjust="0"/>
  </p:normalViewPr>
  <p:slideViewPr>
    <p:cSldViewPr snapToGrid="0">
      <p:cViewPr varScale="1">
        <p:scale>
          <a:sx n="103" d="100"/>
          <a:sy n="103" d="100"/>
        </p:scale>
        <p:origin x="114" y="126"/>
      </p:cViewPr>
      <p:guideLst/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8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379866-1A90-475E-9E9D-99E4511C212F}" type="datetime1">
              <a:rPr lang="de-DE" smtClean="0"/>
              <a:t>13.08.2022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D56CFAD-C154-4C9C-AD01-665A505506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F2440-6078-4169-8F4C-3E08C4E6124F}" type="datetime1">
              <a:rPr lang="de-DE" smtClean="0"/>
              <a:pPr/>
              <a:t>13.08.2022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B62BC0-7DC4-4569-951D-2BB9475345C6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2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58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802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206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038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5B62BC0-7DC4-4569-951D-2BB9475345C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85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rtlCol="0"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 hinzufügen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rtlCol="0"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der Marktchanc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</a:t>
            </a:r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7" name="Textplatzhalt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9" name="Textplatzhalt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</a:t>
            </a:r>
          </a:p>
        </p:txBody>
      </p:sp>
      <p:sp>
        <p:nvSpPr>
          <p:cNvPr id="28" name="Textplatzhalt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0" name="Textplatzhalt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2" name="Textplatzhalt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rtlCol="0"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</a:t>
            </a:r>
          </a:p>
        </p:txBody>
      </p:sp>
      <p:sp>
        <p:nvSpPr>
          <p:cNvPr id="31" name="Textplatzhalt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6" name="Bildplatzhalt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36" name="Datumsplatzhalt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37" name="Fußzeilenplatzhalt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38" name="Foliennummernplatzhalt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sere Konkurren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rtlCol="0"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7" name="Bildplatzhalt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sere Konkurrenz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fik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 rtlCol="0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38" name="Textplatzhalt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42" name="Textplatzhalt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47" name="Textplatzhalt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40" name="Textplatzhalt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41" name="Textplatzhalt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45" name="Textplatzhalt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43" name="Textplatzhalt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44" name="Textplatzhalt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46" name="Textplatzhalt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</a:t>
            </a:r>
          </a:p>
        </p:txBody>
      </p:sp>
      <p:sp>
        <p:nvSpPr>
          <p:cNvPr id="39" name="Textplatzhalt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chstumsstrateg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rtlCol="0"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durch Klicken hinzufügen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2" name="Textplatzhalt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23" name="Textplatzhalt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5" name="Textplatzhalt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rtlCol="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Klicken, um Namen hinzuzufügen</a:t>
            </a:r>
          </a:p>
        </p:txBody>
      </p:sp>
      <p:sp>
        <p:nvSpPr>
          <p:cNvPr id="26" name="Textplatzhalt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7" name="Datumsplatzhalt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27" name="Fußzeilenplatzhalt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7" name="Bildplatzhalt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28" name="Foliennummernplatzhalt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KLICKEN SIE, um einen Titel hinzuzufügen.</a:t>
            </a:r>
          </a:p>
        </p:txBody>
      </p:sp>
      <p:sp>
        <p:nvSpPr>
          <p:cNvPr id="34" name="Textplatzhalt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durch Klicken hinzufügen</a:t>
            </a:r>
          </a:p>
        </p:txBody>
      </p:sp>
      <p:sp>
        <p:nvSpPr>
          <p:cNvPr id="35" name="Textplatzhalt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 durch Klicken hinzufügen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Titel durch Klicken hinzufügen</a:t>
            </a:r>
          </a:p>
        </p:txBody>
      </p:sp>
      <p:sp>
        <p:nvSpPr>
          <p:cNvPr id="30" name="Inhaltsplatzhalt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Klicken, um Inhalt hinzuzufügen</a:t>
            </a:r>
          </a:p>
        </p:txBody>
      </p:sp>
      <p:sp>
        <p:nvSpPr>
          <p:cNvPr id="37" name="Inhaltsplatzhalt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de-DE" noProof="0"/>
              <a:t>Klicken, um Inhalt hinzuzufügen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Jahres-Aktions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Gerader Verbinde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r Verbinde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r Verbinde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58" name="Textplatzhalt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9" name="Textplatzhalt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0" name="Textplatzhalt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6" name="Textplatzhalt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Jahr hinzufügen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1" name="Textplatzhalt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2" name="Textplatzhalt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3" name="Textplatzhalt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4" name="Textplatzhalt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5" name="Textplatzhalt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6" name="Textplatzhalt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7" name="Textplatzhalt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8" name="Textplatzhalt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9" name="Textplatzhalt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0" name="Textplatzhalt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1" name="Textplatzhalt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1" name="Textplatzhalt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2" name="Textplatzhalt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3" name="Textplatzhalt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57" name="Textplatzhalt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Jahr hinzufügen</a:t>
            </a:r>
          </a:p>
        </p:txBody>
      </p:sp>
      <p:sp>
        <p:nvSpPr>
          <p:cNvPr id="32" name="Textplatzhalt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3" name="Textplatzhalt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4" name="Textplatzhalt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5" name="Textplatzhalt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8" name="Textplatzhalt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Textplatzhalt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1" name="Textplatzhalt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2" name="Textplatzhalt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3" name="Textplatzhalt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Gerader Verbinde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r Verbinde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r Verbinde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r Verbinde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Gerader Verbinde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uppieren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/>
            </a:p>
          </p:txBody>
        </p:sp>
      </p:grpSp>
      <p:pic>
        <p:nvPicPr>
          <p:cNvPr id="159" name="Grafik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umsplatzhalt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161" name="Fußzeilenplatzhalt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162" name="Foliennummernplatzhalt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rtlCol="0"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de-DE" noProof="0"/>
              <a:t>Klicken, um Inhalt hinzuzufügen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8" name="Bildplatzhalt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se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18" name="Bildplatzhalt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6" name="Textplatzhalt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27" name="Textplatzhalt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20" name="Bildplatzhalt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8" name="Textplatzhalt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29" name="Textplatzhalt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24" name="Bildplatzhalt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30" name="Textplatzhalt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31" name="Textplatzhalt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se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46" name="Textplatzhalt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47" name="Textplatzhalt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48" name="Bildplatzhalt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50" name="Textplatzhalt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51" name="Textplatzhalt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52" name="Bildplatzhalt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54" name="Textplatzhalt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55" name="Textplatzhalt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56" name="Bildplatzhalt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58" name="Textplatzhalt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59" name="Textplatzhalt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60" name="Bildplatzhalt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62" name="Textplatzhalt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63" name="Textplatzhalt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64" name="Bildplatzhalt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66" name="Textplatzhalt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67" name="Textplatzhalt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68" name="Bildplatzhalt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70" name="Textplatzhalt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71" name="Textplatzhalt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72" name="Bildplatzhalt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74" name="Textplatzhalt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Namen hinzufügen</a:t>
            </a:r>
          </a:p>
        </p:txBody>
      </p:sp>
      <p:sp>
        <p:nvSpPr>
          <p:cNvPr id="75" name="Textplatzhalt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Titel hinzufügen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zieru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rtlCol="0"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hinzufügen</a:t>
            </a:r>
          </a:p>
        </p:txBody>
      </p:sp>
      <p:sp>
        <p:nvSpPr>
          <p:cNvPr id="59" name="Textplatzhalt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hinzufügen</a:t>
            </a:r>
          </a:p>
        </p:txBody>
      </p:sp>
      <p:sp>
        <p:nvSpPr>
          <p:cNvPr id="60" name="Textplatzhalt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hinzufügen</a:t>
            </a:r>
          </a:p>
        </p:txBody>
      </p:sp>
      <p:sp>
        <p:nvSpPr>
          <p:cNvPr id="61" name="Textplatzhalt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rtlCol="0"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hinzufügen</a:t>
            </a:r>
          </a:p>
        </p:txBody>
      </p:sp>
      <p:sp>
        <p:nvSpPr>
          <p:cNvPr id="52" name="Textplatzhalt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51" name="Textplatzhalt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78" name="Textplatzhalt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77" name="Textplatzhalt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80" name="Textplatzhalt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79" name="Textplatzhalt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82" name="Textplatzhalt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81" name="Textplatzhalt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68" name="Datumsplatzhalt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20XX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 u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</a:t>
            </a:r>
          </a:p>
        </p:txBody>
      </p:sp>
      <p:sp>
        <p:nvSpPr>
          <p:cNvPr id="10" name="Textplatzhalt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1" name="Datumsplatzhalt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usammen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rtlCol="0"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6" name="Bildplatzhalt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len 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 hinzufügen</a:t>
            </a:r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5" name="Datumsplatzhalt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23" name="Textplatzhalt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0" name="Textplatzhalt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17" name="Fußzeilenplatzhalt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ö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7" name="Textplatzhalt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8" name="Textplatzhalt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19" name="Textplatzhalt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0" name="Datumsplatzhalt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31" name="Fußzeilenplatzhalt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32" name="Foliennummernplatzhalt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rtlCol="0"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1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30" name="Textplatzhalt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28" name="Textplatzhalt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4" name="Textplatzhalt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43" name="Textplatzhalt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6" name="Textplatzhalt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45" name="Textplatzhalt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8" name="Textplatzhalt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rtlCol="0"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47" name="Textplatzhalt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40" name="Datumsplatzhalt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41" name="Fußzeilenplatzhalt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42" name="Foliennummernplatzhalt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ktvort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rtlCol="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 hinzufügen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lini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 rtlCol="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schäftsmodel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rtlCol="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 hinzufügen</a:t>
            </a:r>
          </a:p>
        </p:txBody>
      </p:sp>
      <p:sp>
        <p:nvSpPr>
          <p:cNvPr id="16" name="Textplatzhalt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6" name="Textplatzhalt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35" name="Textplatzhalt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39" name="Textplatzhalt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rtlCol="0"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Untertitel durch Klicken hinzufügen</a:t>
            </a:r>
          </a:p>
        </p:txBody>
      </p:sp>
      <p:sp>
        <p:nvSpPr>
          <p:cNvPr id="38" name="Textplatzhalt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icht über Marktchanc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rtlCol="0"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Titel durch Klicken hinzufügen</a:t>
            </a:r>
          </a:p>
        </p:txBody>
      </p:sp>
      <p:sp>
        <p:nvSpPr>
          <p:cNvPr id="15" name="Textplatzhalt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</a:t>
            </a:r>
          </a:p>
        </p:txBody>
      </p:sp>
      <p:sp>
        <p:nvSpPr>
          <p:cNvPr id="22" name="Textplatzhalt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</a:t>
            </a:r>
          </a:p>
        </p:txBody>
      </p:sp>
      <p:sp>
        <p:nvSpPr>
          <p:cNvPr id="24" name="Textplatzhalt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rtlCol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</a:t>
            </a:r>
          </a:p>
        </p:txBody>
      </p:sp>
      <p:sp>
        <p:nvSpPr>
          <p:cNvPr id="14" name="Textplatzhalt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1" name="Textplatzhalt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3" name="Textplatzhalt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rtlCol="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de-DE" noProof="0"/>
              <a:t>Klicken Sie, um Text hinzuzufügen.</a:t>
            </a:r>
          </a:p>
        </p:txBody>
      </p:sp>
      <p:sp>
        <p:nvSpPr>
          <p:cNvPr id="25" name="Datumsplatzhalt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20XX</a:t>
            </a:r>
          </a:p>
        </p:txBody>
      </p:sp>
      <p:sp>
        <p:nvSpPr>
          <p:cNvPr id="8" name="Bildplatzhalt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noProof="0"/>
              <a:t>Zum Hinzufügen eines Fotos klicken</a:t>
            </a: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de-DE" noProof="0"/>
              <a:t>Verkaufspräsentation</a:t>
            </a:r>
          </a:p>
        </p:txBody>
      </p:sp>
      <p:sp>
        <p:nvSpPr>
          <p:cNvPr id="27" name="Foliennummernplatzhalt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EA87306C-81BA-4795-A5CA-9392456A8C1E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noProof="0"/>
              <a:t>20XX</a:t>
            </a:r>
            <a:endParaRPr lang="de-DE" sz="1000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de-DE" noProof="0"/>
              <a:t>Verkaufspräsentation</a:t>
            </a:r>
            <a:endParaRPr lang="de-DE" sz="1000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de-DE" noProof="0" smtClean="0"/>
              <a:pPr/>
              <a:t>‹Nr.›</a:t>
            </a:fld>
            <a:endParaRPr lang="de-DE" sz="1000" noProof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55AD08AC-56D3-3C69-8DBB-421257AD1FA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3046" b="3046"/>
          <a:stretch>
            <a:fillRect/>
          </a:stretch>
        </p:blipFill>
        <p:spPr/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34A237-5367-BA62-3AEB-A508291E8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311" y="1851378"/>
            <a:ext cx="6953956" cy="2015931"/>
          </a:xfrm>
          <a:solidFill>
            <a:schemeClr val="accent4">
              <a:lumMod val="50000"/>
              <a:alpha val="67000"/>
            </a:schemeClr>
          </a:solidFill>
        </p:spPr>
        <p:txBody>
          <a:bodyPr/>
          <a:lstStyle/>
          <a:p>
            <a:br>
              <a:rPr lang="de-DE" sz="3200" dirty="0">
                <a:solidFill>
                  <a:schemeClr val="bg1"/>
                </a:solidFill>
              </a:rPr>
            </a:br>
            <a:r>
              <a:rPr lang="de-DE" sz="7200" dirty="0">
                <a:solidFill>
                  <a:schemeClr val="bg1"/>
                </a:solidFill>
              </a:rPr>
              <a:t>Daniel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32DAB4-7039-C88D-660F-A8BDE904B1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30311" y="3867309"/>
            <a:ext cx="6953956" cy="1036320"/>
          </a:xfrm>
          <a:solidFill>
            <a:schemeClr val="accent4">
              <a:lumMod val="50000"/>
              <a:alpha val="67000"/>
            </a:schemeClr>
          </a:solidFill>
        </p:spPr>
        <p:txBody>
          <a:bodyPr anchor="t"/>
          <a:lstStyle/>
          <a:p>
            <a:r>
              <a:rPr lang="de-DE" sz="3600" dirty="0"/>
              <a:t>Gott der Richter</a:t>
            </a:r>
          </a:p>
        </p:txBody>
      </p:sp>
    </p:spTree>
    <p:extLst>
      <p:ext uri="{BB962C8B-B14F-4D97-AF65-F5344CB8AC3E}">
        <p14:creationId xmlns:p14="http://schemas.microsoft.com/office/powerpoint/2010/main" val="2760534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13DF5E85-D5ED-8C34-2AE8-70353D8E8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27" r="20384" b="1"/>
          <a:stretch/>
        </p:blipFill>
        <p:spPr>
          <a:xfrm>
            <a:off x="5511344" y="10"/>
            <a:ext cx="6680656" cy="6857990"/>
          </a:xfrm>
          <a:prstGeom prst="rect">
            <a:avLst/>
          </a:prstGeom>
          <a:noFill/>
        </p:spPr>
      </p:pic>
      <p:sp>
        <p:nvSpPr>
          <p:cNvPr id="25" name="Title 2">
            <a:extLst>
              <a:ext uri="{FF2B5EF4-FFF2-40B4-BE49-F238E27FC236}">
                <a16:creationId xmlns:a16="http://schemas.microsoft.com/office/drawing/2014/main" id="{26687FFC-29EE-AB20-3633-7958420C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1218003"/>
            <a:ext cx="4466014" cy="1790163"/>
          </a:xfrm>
        </p:spPr>
        <p:txBody>
          <a:bodyPr/>
          <a:lstStyle/>
          <a:p>
            <a:r>
              <a:rPr lang="en-US" sz="4000" dirty="0" err="1"/>
              <a:t>daniels</a:t>
            </a:r>
            <a:r>
              <a:rPr lang="en-US" sz="4000" dirty="0"/>
              <a:t> </a:t>
            </a:r>
            <a:r>
              <a:rPr lang="en-US" sz="4000" dirty="0" err="1"/>
              <a:t>Optionen</a:t>
            </a:r>
            <a:r>
              <a:rPr lang="en-US" sz="4000" dirty="0"/>
              <a:t>: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34400EB5-E7F5-9C14-6CD8-7AFDEFEEE8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9250" y="3685592"/>
            <a:ext cx="4540658" cy="206433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de-DE" sz="3200" dirty="0">
                <a:latin typeface="Bahnschrift Light SemiCondensed" panose="020B0502040204020203" pitchFamily="34" charset="0"/>
              </a:rPr>
              <a:t>Verweigern</a:t>
            </a:r>
          </a:p>
          <a:p>
            <a:pPr marL="285750" indent="-285750">
              <a:buFontTx/>
              <a:buChar char="-"/>
            </a:pPr>
            <a:endParaRPr lang="de-DE" sz="3200" dirty="0">
              <a:latin typeface="Bahnschrift Light Semi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sz="3200" dirty="0">
                <a:latin typeface="Bahnschrift Light SemiCondensed" panose="020B0502040204020203" pitchFamily="34" charset="0"/>
              </a:rPr>
              <a:t>Unterwerfen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43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13DF5E85-D5ED-8C34-2AE8-70353D8E8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27" r="20384" b="1"/>
          <a:stretch/>
        </p:blipFill>
        <p:spPr>
          <a:xfrm>
            <a:off x="5511344" y="10"/>
            <a:ext cx="6680656" cy="6857990"/>
          </a:xfrm>
          <a:prstGeom prst="rect">
            <a:avLst/>
          </a:prstGeom>
          <a:noFill/>
        </p:spPr>
      </p:pic>
      <p:sp>
        <p:nvSpPr>
          <p:cNvPr id="25" name="Title 2">
            <a:extLst>
              <a:ext uri="{FF2B5EF4-FFF2-40B4-BE49-F238E27FC236}">
                <a16:creationId xmlns:a16="http://schemas.microsoft.com/office/drawing/2014/main" id="{26687FFC-29EE-AB20-3633-7958420C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1218003"/>
            <a:ext cx="4466014" cy="1790163"/>
          </a:xfrm>
        </p:spPr>
        <p:txBody>
          <a:bodyPr/>
          <a:lstStyle/>
          <a:p>
            <a:r>
              <a:rPr lang="en-US" sz="4000" dirty="0" err="1"/>
              <a:t>daniels</a:t>
            </a:r>
            <a:r>
              <a:rPr lang="en-US" sz="4000" dirty="0"/>
              <a:t> </a:t>
            </a:r>
            <a:r>
              <a:rPr lang="en-US" sz="4000" dirty="0" err="1"/>
              <a:t>Optionen</a:t>
            </a:r>
            <a:r>
              <a:rPr lang="en-US" sz="4000" dirty="0"/>
              <a:t>:</a:t>
            </a:r>
          </a:p>
        </p:txBody>
      </p: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34400EB5-E7F5-9C14-6CD8-7AFDEFEEE8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9250" y="3685592"/>
            <a:ext cx="4540658" cy="206433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de-DE" sz="3200" dirty="0">
                <a:latin typeface="Bahnschrift Light SemiCondensed" panose="020B0502040204020203" pitchFamily="34" charset="0"/>
              </a:rPr>
              <a:t>Verweigern</a:t>
            </a:r>
          </a:p>
          <a:p>
            <a:pPr marL="285750" indent="-285750">
              <a:buFontTx/>
              <a:buChar char="-"/>
            </a:pPr>
            <a:endParaRPr lang="de-DE" sz="3200" dirty="0">
              <a:latin typeface="Bahnschrift Light Semi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sz="3200" dirty="0">
                <a:latin typeface="Bahnschrift Light SemiCondensed" panose="020B0502040204020203" pitchFamily="34" charset="0"/>
              </a:rPr>
              <a:t>Unterwerfen</a:t>
            </a:r>
          </a:p>
          <a:p>
            <a:pPr marL="285750" indent="-285750">
              <a:buFontTx/>
              <a:buChar char="-"/>
            </a:pPr>
            <a:endParaRPr lang="de-DE" sz="3200" dirty="0">
              <a:latin typeface="Bahnschrift Light SemiCondensed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sz="3200" dirty="0">
                <a:latin typeface="Bahnschrift Light SemiCondensed" panose="020B0502040204020203" pitchFamily="34" charset="0"/>
              </a:rPr>
              <a:t>Bezeugen &amp; Verhandeln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187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platzhalter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9D286AF7-5500-8E8B-68CE-0068719CE1B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23418" r="23418"/>
          <a:stretch/>
        </p:blipFill>
        <p:spPr>
          <a:xfrm>
            <a:off x="6983413" y="0"/>
            <a:ext cx="5208587" cy="6858000"/>
          </a:xfrm>
          <a:prstGeom prst="rect">
            <a:avLst/>
          </a:prstGeom>
          <a:noFill/>
        </p:spPr>
      </p:pic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0DCB0EA0-3CE3-7FA2-771F-4D46F561E5FB}"/>
              </a:ext>
            </a:extLst>
          </p:cNvPr>
          <p:cNvSpPr txBox="1">
            <a:spLocks/>
          </p:cNvSpPr>
          <p:nvPr/>
        </p:nvSpPr>
        <p:spPr>
          <a:xfrm>
            <a:off x="468359" y="2612571"/>
            <a:ext cx="5941771" cy="39767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None/>
            </a:pPr>
            <a:r>
              <a:rPr lang="de-DE" sz="3600" dirty="0">
                <a:solidFill>
                  <a:schemeClr val="accent4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„Gott, gib mir die Gelassenheit, Dinge hinzunehmen, </a:t>
            </a:r>
            <a:br>
              <a:rPr lang="de-DE" sz="3600" dirty="0">
                <a:solidFill>
                  <a:schemeClr val="accent4">
                    <a:lumMod val="50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de-DE" sz="3600" dirty="0">
                <a:solidFill>
                  <a:schemeClr val="accent4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die ich nicht ändern kann,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de-DE" sz="3600" dirty="0">
                <a:solidFill>
                  <a:schemeClr val="accent4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den Mut, Dinge zu ändern, </a:t>
            </a:r>
            <a:br>
              <a:rPr lang="de-DE" sz="3600" dirty="0">
                <a:solidFill>
                  <a:schemeClr val="accent4">
                    <a:lumMod val="50000"/>
                  </a:schemeClr>
                </a:solidFill>
                <a:latin typeface="Bahnschrift SemiBold SemiConden" panose="020B0502040204020203" pitchFamily="34" charset="0"/>
              </a:rPr>
            </a:br>
            <a:r>
              <a:rPr lang="de-DE" sz="3600" dirty="0">
                <a:solidFill>
                  <a:schemeClr val="accent4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die ich ändern kann,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de-DE" sz="3600" dirty="0">
                <a:solidFill>
                  <a:schemeClr val="accent4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und die Weisheit, das eine vom anderen zu unterscheiden.“</a:t>
            </a:r>
            <a:endParaRPr lang="de-DE" dirty="0">
              <a:solidFill>
                <a:schemeClr val="accent4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7CA95AC0-735C-1414-CAC1-BF6F4ECBB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673" y="439891"/>
            <a:ext cx="4493141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6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Karte enthält.&#10;&#10;Automatisch generierte Beschreibung">
            <a:extLst>
              <a:ext uri="{FF2B5EF4-FFF2-40B4-BE49-F238E27FC236}">
                <a16:creationId xmlns:a16="http://schemas.microsoft.com/office/drawing/2014/main" id="{AD927FAA-A1F5-95E6-E2B9-818B06DE5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109" y="0"/>
            <a:ext cx="93137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9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1E23B707-4619-411F-BCA9-9F153721B2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698" y="479502"/>
            <a:ext cx="11474604" cy="6144321"/>
          </a:xfrm>
        </p:spPr>
        <p:txBody>
          <a:bodyPr rtlCol="0" anchor="t"/>
          <a:lstStyle/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	Im dritten Regierungsjahr des Königs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Jojakim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von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Juda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zog der babylonische König Nebukadnezzar vor Jerusalem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und bedrängte die Stadt. 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2	Der Herr gab König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Jojakim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in die Gewalt Nebukadnezzars 	und ließ auch einen Teil der Tempelgeräte in seine Hand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fallen. Nebukadnezzar brachte sie ins Land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Schinar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und ließ sie in der Schatzkammer im Tempel seines Gottes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aufbewahren.</a:t>
            </a:r>
          </a:p>
          <a:p>
            <a:pPr algn="ctr"/>
            <a:endParaRPr lang="de-DE" sz="2400" cap="none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pPr algn="ctr"/>
            <a:endParaRPr lang="de-DE" sz="2400" cap="none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pPr algn="ctr"/>
            <a:r>
              <a:rPr lang="de-DE" sz="2400" cap="none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Daniel 1,1-2; neue evangelistische Übersetzung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21C8DFC-D8B5-AC76-218D-7D37FDC4B5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22085" y="4217055"/>
            <a:ext cx="3421103" cy="1017102"/>
          </a:xfrm>
        </p:spPr>
        <p:txBody>
          <a:bodyPr/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45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1E23B707-4619-411F-BCA9-9F153721B2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698" y="356839"/>
            <a:ext cx="11474604" cy="6144321"/>
          </a:xfrm>
        </p:spPr>
        <p:txBody>
          <a:bodyPr rtlCol="0" anchor="t"/>
          <a:lstStyle/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3	Seinem obersten Hofbeamten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Aschpenas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befahl er,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einige junge Israeliten aus dem Königshaus und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den vornehmen Familien auszusuchen.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4	"Die jungen Männer müssen gesund sein und gut aussehen", 	sagte er. "Sie müssen gut unterrichtet, klug und begabt sein, 	denn sie sollen in den Dienst am Königshof treten.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Und dann sollen sie in der Sprache und Literatur der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Chaldäer unterwiesen werden."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5	Drei Jahre lang sollten die jungen Leute ausgebildet werden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und danach in den Dienst des Königs treten.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Der König ordnete an, dass sie von der königlichen Tafel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mit Speise und Wein versorgt würden.</a:t>
            </a:r>
          </a:p>
          <a:p>
            <a:pPr algn="ctr"/>
            <a:br>
              <a:rPr lang="de-DE" sz="8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2400" cap="none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Daniel 1,3-5; neue evangelistische Übersetzung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21C8DFC-D8B5-AC76-218D-7D37FDC4B5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22085" y="4217055"/>
            <a:ext cx="3421103" cy="1017102"/>
          </a:xfrm>
        </p:spPr>
        <p:txBody>
          <a:bodyPr/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600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1E23B707-4619-411F-BCA9-9F153721B2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698" y="479502"/>
            <a:ext cx="11474604" cy="6144321"/>
          </a:xfrm>
        </p:spPr>
        <p:txBody>
          <a:bodyPr rtlCol="0" anchor="t"/>
          <a:lstStyle/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6	Zu den jungen Juden, die ausgesucht wurden, gehörten auch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Daniel,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Hananja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Mischaël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und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Asarja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7	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Aschpenas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gab ihnen babylonische Namen: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Daniel nannte er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Beltschazzar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Hananja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Schadrach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Mischaël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Meschach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und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Asarja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Abed-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Nego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pPr rtl="0"/>
            <a:endParaRPr lang="de-DE" sz="3200" b="1" cap="none" dirty="0">
              <a:solidFill>
                <a:schemeClr val="tx1"/>
              </a:solidFill>
              <a:latin typeface="Bahnschrift SemiBold SemiConden" panose="020B0502040204020203" pitchFamily="34" charset="0"/>
            </a:endParaRPr>
          </a:p>
          <a:p>
            <a:pPr algn="ctr" rtl="0"/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Daniel = Gott ist Richter  –  </a:t>
            </a:r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Beltschazzar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= Bel (Marduk) schütze sein Leben </a:t>
            </a:r>
          </a:p>
          <a:p>
            <a:pPr algn="ctr" rtl="0"/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Hananja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= Jahwe ist gnädig  –  </a:t>
            </a:r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Schadrach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= Befehl </a:t>
            </a:r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Akus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(sumerischer Mondgott) </a:t>
            </a:r>
          </a:p>
          <a:p>
            <a:pPr algn="ctr" rtl="0"/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Mischaël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= Wer ist wie Gott?  –  </a:t>
            </a:r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Meschach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= Wer ist wie </a:t>
            </a:r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Aku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? </a:t>
            </a:r>
          </a:p>
          <a:p>
            <a:pPr algn="ctr" rtl="0"/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Asarja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= Jahwe hilft  –  Abed-</a:t>
            </a:r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Nego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= Diener </a:t>
            </a:r>
            <a:r>
              <a:rPr lang="de-DE" sz="2800" b="1" cap="none" dirty="0" err="1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Negos</a:t>
            </a:r>
            <a:r>
              <a:rPr lang="de-DE" sz="2800" b="1" cap="none" dirty="0">
                <a:solidFill>
                  <a:schemeClr val="tx1"/>
                </a:solidFill>
                <a:effectLst/>
                <a:latin typeface="Bahnschrift SemiBold Condensed" panose="020B0502040204020203" pitchFamily="34" charset="0"/>
              </a:rPr>
              <a:t> (Nabus)</a:t>
            </a:r>
            <a:endParaRPr lang="de-DE" sz="3200" b="1" cap="none" dirty="0">
              <a:solidFill>
                <a:schemeClr val="tx1"/>
              </a:solidFill>
              <a:effectLst/>
              <a:latin typeface="Bahnschrift SemiBold SemiConden" panose="020B0502040204020203" pitchFamily="34" charset="0"/>
            </a:endParaRPr>
          </a:p>
          <a:p>
            <a:pPr algn="ctr"/>
            <a:br>
              <a:rPr lang="de-DE" sz="24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2400" cap="none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Daniel 1,3-5; neue evangelistische Übersetzung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21C8DFC-D8B5-AC76-218D-7D37FDC4B5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22085" y="4217055"/>
            <a:ext cx="3421103" cy="1017102"/>
          </a:xfrm>
        </p:spPr>
        <p:txBody>
          <a:bodyPr/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82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13DF5E85-D5ED-8C34-2AE8-70353D8E8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27" r="20384" b="1"/>
          <a:stretch/>
        </p:blipFill>
        <p:spPr>
          <a:xfrm>
            <a:off x="5511344" y="10"/>
            <a:ext cx="6680656" cy="6857990"/>
          </a:xfrm>
          <a:prstGeom prst="rect">
            <a:avLst/>
          </a:prstGeom>
          <a:noFill/>
        </p:spPr>
      </p:pic>
      <p:sp>
        <p:nvSpPr>
          <p:cNvPr id="25" name="Title 2">
            <a:extLst>
              <a:ext uri="{FF2B5EF4-FFF2-40B4-BE49-F238E27FC236}">
                <a16:creationId xmlns:a16="http://schemas.microsoft.com/office/drawing/2014/main" id="{26687FFC-29EE-AB20-3633-7958420C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70" y="1218003"/>
            <a:ext cx="4185138" cy="1790163"/>
          </a:xfrm>
        </p:spPr>
        <p:txBody>
          <a:bodyPr/>
          <a:lstStyle/>
          <a:p>
            <a:r>
              <a:rPr lang="en-US" sz="4000" dirty="0" err="1"/>
              <a:t>Gefangen</a:t>
            </a:r>
            <a:r>
              <a:rPr lang="en-US" sz="40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8860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1E23B707-4619-411F-BCA9-9F153721B2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698" y="356839"/>
            <a:ext cx="11474604" cy="6144321"/>
          </a:xfrm>
        </p:spPr>
        <p:txBody>
          <a:bodyPr rtlCol="0" anchor="t"/>
          <a:lstStyle/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8	Aber Daniel wollte sich nicht durch die Tafelkost und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den Wein des Königs verunreinigen.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Deshalb bat er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Aschpenas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, dass er nicht gezwungen würde,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sich vor Gott unrein zu machen.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9	Gott sorgte dafür, dass der oberste Hofbeamte Verständnis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für ihn zeigte.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10	Allerdings sagte er zu Daniel: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"Ich fürchte meinen Herrn, den König,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weil er selbst bestimmt hat, was ihr essen und trinken sollt. 	Wenn er merkt, dass ihr schlechter ausseht als die anderen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jungen Leute, lässt er mir den Kopf abschlagen."</a:t>
            </a:r>
          </a:p>
          <a:p>
            <a:pPr algn="ctr"/>
            <a:br>
              <a:rPr lang="de-DE" sz="24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2400" cap="none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Daniel 1,8-10; neue evangelistische Übersetzung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21C8DFC-D8B5-AC76-218D-7D37FDC4B5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22085" y="4217055"/>
            <a:ext cx="3421103" cy="1017102"/>
          </a:xfrm>
        </p:spPr>
        <p:txBody>
          <a:bodyPr/>
          <a:lstStyle/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3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1E23B707-4619-411F-BCA9-9F153721B2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698" y="356839"/>
            <a:ext cx="11474604" cy="6144321"/>
          </a:xfrm>
        </p:spPr>
        <p:txBody>
          <a:bodyPr rtlCol="0" anchor="t"/>
          <a:lstStyle/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11	Dann wandte sich Daniel an den Aufseher, den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Aschpenas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über ihn,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Hananja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Mischaël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und </a:t>
            </a:r>
            <a:r>
              <a:rPr lang="de-DE" sz="3200" b="1" cap="none" dirty="0" err="1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Asarja</a:t>
            </a: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 eingesetzt hatte: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12	"Versuch es doch einmal zehn Tage lang mit uns!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Gib uns nur Gemüse und Wasser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13	und vergleiche dann unser Aussehen mit dem der anderen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jungen Leute, die von der königlichen Tafel versorgt werden.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Triff deine Entscheidung nach dem, was du dabei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 feststellst!"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14	Der Aufseher war einverstanden und machte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den zehntägigen Versuch mit ihnen.</a:t>
            </a:r>
          </a:p>
          <a:p>
            <a:pPr algn="ctr"/>
            <a:br>
              <a:rPr lang="de-DE" sz="24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2400" cap="none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Daniel 1,11-14; neue evangelistische Übersetzung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21C8DFC-D8B5-AC76-218D-7D37FDC4B5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22085" y="4217055"/>
            <a:ext cx="3421103" cy="1017102"/>
          </a:xfrm>
        </p:spPr>
        <p:txBody>
          <a:bodyPr/>
          <a:lstStyle/>
          <a:p>
            <a:r>
              <a:rPr lang="de-DE" dirty="0"/>
              <a:t> 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69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1E23B707-4619-411F-BCA9-9F153721B2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698" y="356839"/>
            <a:ext cx="11474604" cy="6144321"/>
          </a:xfrm>
        </p:spPr>
        <p:txBody>
          <a:bodyPr rtlCol="0" anchor="t"/>
          <a:lstStyle/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15	Nach Ablauf der Frist sahen die jungen Männer sogar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gesünder und kräftiger aus als die anderen.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16	Von da an gab ihnen der Aufseher immer Gemüse.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Sie mussten nichts von der Tafelkost des Königs essen.</a:t>
            </a:r>
          </a:p>
          <a:p>
            <a:pPr rtl="0"/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17	Gott schenkte diesen vier jungen Männern Kenntnis und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Verständnis für jede Schrift.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Auf allen Wissensgebieten kannten sie sich aus,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und Daniel konnte darüber hinaus Visionen und alle Arten </a:t>
            </a:r>
            <a:b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32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  <a:t>	von Träumen verstehen.</a:t>
            </a:r>
          </a:p>
          <a:p>
            <a:pPr algn="ctr"/>
            <a:br>
              <a:rPr lang="de-DE" sz="2400" b="1" cap="none" dirty="0">
                <a:solidFill>
                  <a:schemeClr val="tx1"/>
                </a:solidFill>
                <a:effectLst/>
                <a:latin typeface="Bahnschrift SemiBold SemiConden" panose="020B0502040204020203" pitchFamily="34" charset="0"/>
              </a:rPr>
            </a:br>
            <a:r>
              <a:rPr lang="de-DE" sz="2400" cap="none" dirty="0">
                <a:solidFill>
                  <a:schemeClr val="tx1"/>
                </a:solidFill>
                <a:latin typeface="Bahnschrift SemiBold SemiConden" panose="020B0502040204020203" pitchFamily="34" charset="0"/>
              </a:rPr>
              <a:t>Daniel 1,11-14; neue evangelistische Übersetzung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021C8DFC-D8B5-AC76-218D-7D37FDC4B5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822085" y="4217055"/>
            <a:ext cx="3421103" cy="1017102"/>
          </a:xfrm>
        </p:spPr>
        <p:txBody>
          <a:bodyPr/>
          <a:lstStyle/>
          <a:p>
            <a:r>
              <a:rPr lang="de-DE" dirty="0"/>
              <a:t> 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51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3327421_TF16411175_Win32" id="{2B10FF00-0A8C-49AC-931C-94957E734866}" vid="{74407D47-5E65-430B-BA53-D7200C711377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439292-23DE-4FBC-B000-AFED89AC64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5F1115-A9D1-4ADF-878E-8B9CEB141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{2919A4F0-9079-4074-A3AB-8FAD9878583B}tf16411175_win32</Template>
  <TotalTime>0</TotalTime>
  <Words>727</Words>
  <Application>Microsoft Office PowerPoint</Application>
  <PresentationFormat>Breitbild</PresentationFormat>
  <Paragraphs>60</Paragraphs>
  <Slides>12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Bahnschrift Light SemiCondensed</vt:lpstr>
      <vt:lpstr>Bahnschrift SemiBold Condensed</vt:lpstr>
      <vt:lpstr>Bahnschrift SemiBold SemiConden</vt:lpstr>
      <vt:lpstr>Calibri</vt:lpstr>
      <vt:lpstr>Tenorite </vt:lpstr>
      <vt:lpstr>Tenorite Bold</vt:lpstr>
      <vt:lpstr>Office-Design</vt:lpstr>
      <vt:lpstr> Daniel</vt:lpstr>
      <vt:lpstr>PowerPoint-Präsentation</vt:lpstr>
      <vt:lpstr>PowerPoint-Präsentation</vt:lpstr>
      <vt:lpstr>PowerPoint-Präsentation</vt:lpstr>
      <vt:lpstr>PowerPoint-Präsentation</vt:lpstr>
      <vt:lpstr>Gefangen ?</vt:lpstr>
      <vt:lpstr>PowerPoint-Präsentation</vt:lpstr>
      <vt:lpstr>PowerPoint-Präsentation</vt:lpstr>
      <vt:lpstr>PowerPoint-Präsentation</vt:lpstr>
      <vt:lpstr>daniels Optionen:</vt:lpstr>
      <vt:lpstr>daniels Optionen: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Karsten Schneider</dc:creator>
  <cp:lastModifiedBy>Karsten Schneider</cp:lastModifiedBy>
  <cp:revision>4</cp:revision>
  <dcterms:created xsi:type="dcterms:W3CDTF">2022-06-18T10:11:20Z</dcterms:created>
  <dcterms:modified xsi:type="dcterms:W3CDTF">2022-08-13T10:27:09Z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